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4"/>
  </p:sldMasterIdLst>
  <p:sldIdLst>
    <p:sldId id="257" r:id="rId5"/>
    <p:sldId id="258" r:id="rId6"/>
    <p:sldId id="269" r:id="rId7"/>
    <p:sldId id="270" r:id="rId8"/>
    <p:sldId id="285" r:id="rId9"/>
    <p:sldId id="286" r:id="rId10"/>
    <p:sldId id="287" r:id="rId11"/>
    <p:sldId id="288" r:id="rId12"/>
    <p:sldId id="262" r:id="rId13"/>
    <p:sldId id="263" r:id="rId14"/>
    <p:sldId id="264" r:id="rId15"/>
    <p:sldId id="265" r:id="rId16"/>
    <p:sldId id="266" r:id="rId17"/>
    <p:sldId id="289" r:id="rId18"/>
    <p:sldId id="267" r:id="rId19"/>
    <p:sldId id="271" r:id="rId20"/>
    <p:sldId id="272" r:id="rId21"/>
    <p:sldId id="274" r:id="rId22"/>
    <p:sldId id="29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556" autoAdjust="0"/>
    <p:restoredTop sz="94660"/>
  </p:normalViewPr>
  <p:slideViewPr>
    <p:cSldViewPr snapToGrid="0">
      <p:cViewPr>
        <p:scale>
          <a:sx n="66" d="100"/>
          <a:sy n="66" d="100"/>
        </p:scale>
        <p:origin x="30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2/14/2025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2/14/2025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2/14/2025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2/14/2025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2/14/2025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2/14/2025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2/14/2025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2/14/2025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 dirty="0"/>
              <a:t>Lambda Function in Manual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Presented By Team-3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B1C4504-3492-2269-65F3-AB3749AF4810}"/>
              </a:ext>
            </a:extLst>
          </p:cNvPr>
          <p:cNvSpPr/>
          <p:nvPr/>
        </p:nvSpPr>
        <p:spPr>
          <a:xfrm>
            <a:off x="0" y="10"/>
            <a:ext cx="5289753" cy="685799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08C91E-1F39-884D-1AEA-4874E74CA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77" y="1178560"/>
            <a:ext cx="4216399" cy="421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8259FD7-6E15-9302-877B-93EF9A8EE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8983" y="395671"/>
            <a:ext cx="5928344" cy="5294757"/>
          </a:xfrm>
        </p:spPr>
        <p:txBody>
          <a:bodyPr/>
          <a:lstStyle/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 startAt="4"/>
            </a:pP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Select the Architecture </a:t>
            </a:r>
            <a:r>
              <a:rPr 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'x86_64'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.</a:t>
            </a:r>
          </a:p>
          <a:p>
            <a:pPr marL="457200" indent="-457200">
              <a:spcAft>
                <a:spcPts val="21500"/>
              </a:spcAft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 startAt="4"/>
            </a:pP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Assign an execution role </a:t>
            </a:r>
            <a:r>
              <a:rPr 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'Create a new role with Lambda Permissions’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.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 startAt="4"/>
            </a:pP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Click on </a:t>
            </a:r>
            <a:r>
              <a:rPr 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‘Create function’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.</a:t>
            </a:r>
          </a:p>
          <a:p>
            <a:endParaRPr lang="en-IN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BD97C07-86C7-DC3C-2B31-0691BB90E6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41" t="11745" r="2534" b="8422"/>
          <a:stretch/>
        </p:blipFill>
        <p:spPr>
          <a:xfrm>
            <a:off x="5458982" y="1712089"/>
            <a:ext cx="5709920" cy="2661920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B4A26CBA-0B15-3B65-96D4-A594B96EB8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26" t="66592" r="2362" b="9641"/>
          <a:stretch/>
        </p:blipFill>
        <p:spPr>
          <a:xfrm>
            <a:off x="5458982" y="4897947"/>
            <a:ext cx="5679440" cy="7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57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B77C18-0768-F8A4-829B-D026DC148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8982" y="281936"/>
            <a:ext cx="5928344" cy="5294757"/>
          </a:xfrm>
        </p:spPr>
        <p:txBody>
          <a:bodyPr/>
          <a:lstStyle/>
          <a:p>
            <a:pPr marL="457200" indent="-457200" algn="just">
              <a:spcAft>
                <a:spcPts val="21500"/>
              </a:spcAft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 startAt="7"/>
            </a:pP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The function has been created successfully.</a:t>
            </a:r>
          </a:p>
          <a:p>
            <a:pPr marL="0" indent="0" algn="just">
              <a:buClr>
                <a:schemeClr val="tx1">
                  <a:lumMod val="85000"/>
                  <a:lumOff val="15000"/>
                </a:schemeClr>
              </a:buClr>
              <a:buNone/>
            </a:pPr>
            <a:r>
              <a:rPr lang="en-IN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Note: 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IAM roles are used in AWS Lambda to securely grant permissions for accessing other AWS services.</a:t>
            </a:r>
            <a:endParaRPr lang="en-IN" i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291F8FF-16B0-4909-135D-F6237AACFA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9" t="12659" r="2191" b="9336"/>
          <a:stretch/>
        </p:blipFill>
        <p:spPr>
          <a:xfrm>
            <a:off x="5458982" y="828040"/>
            <a:ext cx="5740400" cy="260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34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132AF80-27F5-8AF3-8102-AC28B0337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7864" y="291400"/>
            <a:ext cx="5928344" cy="5853557"/>
          </a:xfrm>
        </p:spPr>
        <p:txBody>
          <a:bodyPr/>
          <a:lstStyle/>
          <a:p>
            <a:pPr marL="457200" indent="-457200" algn="just">
              <a:spcAft>
                <a:spcPts val="15000"/>
              </a:spcAft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i="1" dirty="0">
                <a:latin typeface="+mj-lt"/>
              </a:rPr>
              <a:t>Scroll down to view the default JSON code presented below.</a:t>
            </a:r>
          </a:p>
          <a:p>
            <a:pPr marL="457200" indent="-457200" algn="just"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i="1" dirty="0">
                <a:latin typeface="+mj-lt"/>
              </a:rPr>
              <a:t>Modify the code to accurately calculate the </a:t>
            </a:r>
            <a:r>
              <a:rPr lang="en-US" b="1" i="1" dirty="0">
                <a:latin typeface="+mj-lt"/>
              </a:rPr>
              <a:t>‘area of a rectangle’</a:t>
            </a:r>
            <a:r>
              <a:rPr lang="en-US" i="1" dirty="0">
                <a:latin typeface="+mj-lt"/>
              </a:rPr>
              <a:t> by using </a:t>
            </a:r>
            <a:r>
              <a:rPr lang="en-US" b="1" i="1" dirty="0">
                <a:latin typeface="+mj-lt"/>
              </a:rPr>
              <a:t>‘length and width’</a:t>
            </a:r>
            <a:r>
              <a:rPr lang="en-US" i="1" dirty="0">
                <a:latin typeface="+mj-lt"/>
              </a:rPr>
              <a:t>.</a:t>
            </a:r>
            <a:endParaRPr lang="en-IN" i="1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10BDBF-71A2-A15D-79A3-D6B6F0543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07920"/>
            <a:ext cx="4664032" cy="1214118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3200" b="1" i="1" dirty="0"/>
              <a:t>Code Description and Explanation</a:t>
            </a:r>
            <a:endParaRPr lang="en-IN" sz="3200" b="1" i="1" dirty="0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3C8BF50C-A167-3224-533E-41FDBC80DE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8" t="12050" r="1849" b="31252"/>
          <a:stretch/>
        </p:blipFill>
        <p:spPr>
          <a:xfrm>
            <a:off x="5387864" y="1027993"/>
            <a:ext cx="5493496" cy="1796488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ED64A16-48B2-7ED7-D909-E551C73D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7" t="11440" r="1848" b="7203"/>
          <a:stretch/>
        </p:blipFill>
        <p:spPr>
          <a:xfrm>
            <a:off x="5387864" y="4062467"/>
            <a:ext cx="5493496" cy="257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720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F0FF72D-44FA-AF5D-A849-886156D28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Aft>
                <a:spcPts val="21000"/>
              </a:spcAft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 startAt="3"/>
            </a:pPr>
            <a:r>
              <a:rPr lang="en-US" i="1" dirty="0">
                <a:latin typeface="+mj-lt"/>
              </a:rPr>
              <a:t>Click on </a:t>
            </a:r>
            <a:r>
              <a:rPr lang="en-US" b="1" i="1" dirty="0">
                <a:latin typeface="+mj-lt"/>
              </a:rPr>
              <a:t>‘Deploy’</a:t>
            </a:r>
            <a:r>
              <a:rPr lang="en-US" i="1" dirty="0">
                <a:latin typeface="+mj-lt"/>
              </a:rPr>
              <a:t> the code to update the function.</a:t>
            </a:r>
          </a:p>
          <a:p>
            <a:pPr marL="0" indent="0">
              <a:buClr>
                <a:schemeClr val="tx1">
                  <a:lumMod val="85000"/>
                  <a:lumOff val="15000"/>
                </a:schemeClr>
              </a:buClr>
              <a:buNone/>
            </a:pPr>
            <a:r>
              <a:rPr 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Note: 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We can also utilize an </a:t>
            </a:r>
            <a:r>
              <a:rPr 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‘inline editor’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or </a:t>
            </a:r>
            <a:r>
              <a:rPr 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‘upload a .zip file’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.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77319ED-0938-7725-A1F9-025043699B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98" t="12354" r="1847" b="8093"/>
          <a:stretch/>
        </p:blipFill>
        <p:spPr>
          <a:xfrm>
            <a:off x="5458983" y="1646231"/>
            <a:ext cx="5369884" cy="246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453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E27480C-EDF3-29CF-10CA-D55E860D1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07159"/>
            <a:ext cx="4582160" cy="207264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b="1" i="1" dirty="0"/>
              <a:t>Lambda Function Code</a:t>
            </a:r>
            <a:endParaRPr lang="en-IN" sz="3200" b="1" i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24CAFC-CC6C-3C19-CDFF-3663B4C3291F}"/>
              </a:ext>
            </a:extLst>
          </p:cNvPr>
          <p:cNvSpPr/>
          <p:nvPr/>
        </p:nvSpPr>
        <p:spPr>
          <a:xfrm>
            <a:off x="5547360" y="294640"/>
            <a:ext cx="5872480" cy="6431280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900" i="1" dirty="0">
                <a:latin typeface="+mj-lt"/>
              </a:rPr>
              <a:t>import json</a:t>
            </a:r>
          </a:p>
          <a:p>
            <a:r>
              <a:rPr lang="en-IN" sz="1900" i="1" dirty="0">
                <a:latin typeface="+mj-lt"/>
              </a:rPr>
              <a:t>import logging</a:t>
            </a:r>
          </a:p>
          <a:p>
            <a:endParaRPr lang="en-IN" sz="1900" i="1" dirty="0">
              <a:latin typeface="+mj-lt"/>
            </a:endParaRPr>
          </a:p>
          <a:p>
            <a:r>
              <a:rPr lang="en-IN" sz="1900" i="1" dirty="0">
                <a:latin typeface="+mj-lt"/>
              </a:rPr>
              <a:t>logger = logging.getLogger()</a:t>
            </a:r>
          </a:p>
          <a:p>
            <a:r>
              <a:rPr lang="en-IN" sz="1900" i="1" dirty="0">
                <a:latin typeface="+mj-lt"/>
              </a:rPr>
              <a:t>logger.setLevel(logging.INFO)</a:t>
            </a:r>
          </a:p>
          <a:p>
            <a:endParaRPr lang="en-IN" sz="1900" i="1" dirty="0">
              <a:latin typeface="+mj-lt"/>
            </a:endParaRPr>
          </a:p>
          <a:p>
            <a:r>
              <a:rPr lang="en-IN" sz="1900" i="1" dirty="0">
                <a:latin typeface="+mj-lt"/>
              </a:rPr>
              <a:t>def lambda_handler(event, context):</a:t>
            </a:r>
          </a:p>
          <a:p>
            <a:endParaRPr lang="en-IN" sz="1900" i="1" dirty="0">
              <a:latin typeface="+mj-lt"/>
            </a:endParaRPr>
          </a:p>
          <a:p>
            <a:r>
              <a:rPr lang="en-IN" sz="1900" i="1" dirty="0">
                <a:latin typeface="+mj-lt"/>
              </a:rPr>
              <a:t>length = event['length']</a:t>
            </a:r>
          </a:p>
          <a:p>
            <a:r>
              <a:rPr lang="en-IN" sz="1900" i="1" dirty="0">
                <a:latin typeface="+mj-lt"/>
              </a:rPr>
              <a:t>    width = event['width’]</a:t>
            </a:r>
          </a:p>
          <a:p>
            <a:endParaRPr lang="en-IN" sz="1900" i="1" dirty="0">
              <a:latin typeface="+mj-lt"/>
            </a:endParaRPr>
          </a:p>
          <a:p>
            <a:r>
              <a:rPr lang="en-IN" sz="1900" i="1" dirty="0">
                <a:latin typeface="+mj-lt"/>
              </a:rPr>
              <a:t>    area = calculate_area(length, width)</a:t>
            </a:r>
          </a:p>
          <a:p>
            <a:r>
              <a:rPr lang="en-IN" sz="1900" i="1" dirty="0">
                <a:latin typeface="+mj-lt"/>
              </a:rPr>
              <a:t>    print(f"The area is {area}")</a:t>
            </a:r>
          </a:p>
          <a:p>
            <a:endParaRPr lang="en-IN" sz="1900" i="1" dirty="0">
              <a:latin typeface="+mj-lt"/>
            </a:endParaRPr>
          </a:p>
          <a:p>
            <a:r>
              <a:rPr lang="en-IN" sz="1900" i="1" dirty="0">
                <a:latin typeface="+mj-lt"/>
              </a:rPr>
              <a:t>    logger.info(f"CloudWatch logs group: 	{context.log_group_name}")</a:t>
            </a:r>
          </a:p>
          <a:p>
            <a:endParaRPr lang="en-IN" sz="1900" i="1" dirty="0">
              <a:latin typeface="+mj-lt"/>
            </a:endParaRPr>
          </a:p>
          <a:p>
            <a:r>
              <a:rPr lang="en-IN" sz="1900" i="1" dirty="0">
                <a:latin typeface="+mj-lt"/>
              </a:rPr>
              <a:t>    data = {"area": area}</a:t>
            </a:r>
          </a:p>
          <a:p>
            <a:r>
              <a:rPr lang="en-IN" sz="1900" i="1" dirty="0">
                <a:latin typeface="+mj-lt"/>
              </a:rPr>
              <a:t>    return json.dumps(data)</a:t>
            </a:r>
          </a:p>
          <a:p>
            <a:endParaRPr lang="en-IN" sz="1900" i="1" dirty="0">
              <a:latin typeface="+mj-lt"/>
            </a:endParaRPr>
          </a:p>
          <a:p>
            <a:r>
              <a:rPr lang="en-IN" sz="1900" i="1" dirty="0">
                <a:latin typeface="+mj-lt"/>
              </a:rPr>
              <a:t>def calculate_area(length, width):</a:t>
            </a:r>
          </a:p>
          <a:p>
            <a:r>
              <a:rPr lang="en-IN" sz="1900" i="1" dirty="0">
                <a:latin typeface="+mj-lt"/>
              </a:rPr>
              <a:t>    return length*width</a:t>
            </a:r>
          </a:p>
        </p:txBody>
      </p:sp>
    </p:spTree>
    <p:extLst>
      <p:ext uri="{BB962C8B-B14F-4D97-AF65-F5344CB8AC3E}">
        <p14:creationId xmlns:p14="http://schemas.microsoft.com/office/powerpoint/2010/main" val="682692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384D710-0584-73A8-3CD4-FE46B291C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Create a test event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Define event name </a:t>
            </a:r>
            <a:r>
              <a:rPr 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‘myTestEvent’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.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Edit the parameters in the Event JSON.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Save and Run the function.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10DF6A7-A088-A0C6-6D40-746C28353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07920"/>
            <a:ext cx="4664032" cy="12141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b="1" i="1" dirty="0"/>
              <a:t>Testing the Function</a:t>
            </a:r>
            <a:endParaRPr lang="en-IN" sz="3200" b="1" i="1" dirty="0"/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BB4D2D2B-BC6B-CC42-D036-2190A1DEE4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5" t="11135" r="1846" b="8093"/>
          <a:stretch/>
        </p:blipFill>
        <p:spPr>
          <a:xfrm>
            <a:off x="5458984" y="3014979"/>
            <a:ext cx="5791200" cy="269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55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7CA768-8D99-824B-4227-7FE6337DC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8980" y="158622"/>
            <a:ext cx="5928344" cy="6356478"/>
          </a:xfrm>
        </p:spPr>
        <p:txBody>
          <a:bodyPr/>
          <a:lstStyle/>
          <a:p>
            <a:pPr marL="457200" indent="-457200">
              <a:spcAft>
                <a:spcPts val="21000"/>
              </a:spcAft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View </a:t>
            </a:r>
            <a:r>
              <a:rPr 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Output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details in </a:t>
            </a:r>
            <a:r>
              <a:rPr 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Executing function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.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View the recorded logs stored in </a:t>
            </a:r>
            <a:r>
              <a:rPr 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CloudWatch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under the </a:t>
            </a:r>
            <a:r>
              <a:rPr 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Log streams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.</a:t>
            </a:r>
            <a:endParaRPr lang="en-IN" dirty="0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9CF11BE0-4C85-A5E4-ADE2-D1855701D8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7" t="12049" r="1848" b="8727"/>
          <a:stretch/>
        </p:blipFill>
        <p:spPr>
          <a:xfrm>
            <a:off x="5458979" y="599198"/>
            <a:ext cx="5781040" cy="2641600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63B5DACA-B19B-945B-1920-943C566437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6" t="11745" r="648" b="9031"/>
          <a:stretch/>
        </p:blipFill>
        <p:spPr>
          <a:xfrm>
            <a:off x="5458979" y="4057778"/>
            <a:ext cx="5852160" cy="26416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81FB040-046D-5F26-999F-EEBBA26F0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634" y="2398296"/>
            <a:ext cx="3532472" cy="12141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b="1" i="1" dirty="0"/>
              <a:t>Monitoring</a:t>
            </a:r>
            <a:endParaRPr lang="en-IN" sz="3200" b="1" i="1" dirty="0"/>
          </a:p>
        </p:txBody>
      </p:sp>
    </p:spTree>
    <p:extLst>
      <p:ext uri="{BB962C8B-B14F-4D97-AF65-F5344CB8AC3E}">
        <p14:creationId xmlns:p14="http://schemas.microsoft.com/office/powerpoint/2010/main" val="1314193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B6FB6F-B059-87BA-26C9-843F7C3CE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Aft>
                <a:spcPts val="21500"/>
              </a:spcAft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 startAt="3"/>
            </a:pPr>
            <a:r>
              <a:rPr lang="en-US" i="1" dirty="0">
                <a:latin typeface="+mj-lt"/>
              </a:rPr>
              <a:t>Final Output is displayed in </a:t>
            </a:r>
            <a:r>
              <a:rPr lang="en-US" b="1" i="1" dirty="0">
                <a:latin typeface="+mj-lt"/>
              </a:rPr>
              <a:t>Log events</a:t>
            </a:r>
            <a:r>
              <a:rPr lang="en-US" i="1" dirty="0">
                <a:latin typeface="+mj-lt"/>
              </a:rPr>
              <a:t>.</a:t>
            </a:r>
          </a:p>
          <a:p>
            <a:pPr marL="0" indent="0" algn="just">
              <a:buClr>
                <a:schemeClr val="tx1">
                  <a:lumMod val="85000"/>
                  <a:lumOff val="15000"/>
                </a:schemeClr>
              </a:buClr>
              <a:buNone/>
            </a:pPr>
            <a:r>
              <a:rPr lang="en-US" b="1" i="1" dirty="0">
                <a:latin typeface="+mj-lt"/>
              </a:rPr>
              <a:t>Note: </a:t>
            </a:r>
            <a:r>
              <a:rPr lang="en-US" i="1" dirty="0">
                <a:latin typeface="+mj-lt"/>
              </a:rPr>
              <a:t>AWS </a:t>
            </a:r>
            <a:r>
              <a:rPr lang="en-US" b="1" i="1" dirty="0">
                <a:latin typeface="+mj-lt"/>
              </a:rPr>
              <a:t>CloudWatch Logs</a:t>
            </a:r>
            <a:r>
              <a:rPr lang="en-US" i="1" dirty="0">
                <a:latin typeface="+mj-lt"/>
              </a:rPr>
              <a:t> automatically stores these logs, helping you debug and monitor your function’s performance.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5A14FD49-5390-B9E5-929B-4CD3C9D968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6" t="12050" r="648" b="7812"/>
          <a:stretch/>
        </p:blipFill>
        <p:spPr>
          <a:xfrm>
            <a:off x="5458984" y="1255561"/>
            <a:ext cx="5852160" cy="267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97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31DBE9-3D03-A720-09F6-179741914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AWS Lambda provides a scalable, cost-effective, and event-driven solution for running serverless applications.</a:t>
            </a:r>
          </a:p>
          <a:p>
            <a:endParaRPr lang="en-US" i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r>
              <a:rPr 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Key Takeaways:</a:t>
            </a:r>
          </a:p>
          <a:p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✔ No need to manage servers</a:t>
            </a:r>
          </a:p>
          <a:p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✔ Automatic scaling</a:t>
            </a:r>
          </a:p>
          <a:p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✔ Secure and integrates well with AWS services</a:t>
            </a:r>
          </a:p>
          <a:p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✔ Ideal for real-time processing and automation</a:t>
            </a:r>
          </a:p>
          <a:p>
            <a:endParaRPr lang="en-IN" i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4B69A56-CA27-0FB2-28DB-5FB73FC82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634" y="2398296"/>
            <a:ext cx="3532472" cy="12141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b="1" i="1" dirty="0"/>
              <a:t>Conclusion</a:t>
            </a:r>
            <a:endParaRPr lang="en-IN" sz="3200" b="1" i="1" dirty="0"/>
          </a:p>
        </p:txBody>
      </p:sp>
    </p:spTree>
    <p:extLst>
      <p:ext uri="{BB962C8B-B14F-4D97-AF65-F5344CB8AC3E}">
        <p14:creationId xmlns:p14="http://schemas.microsoft.com/office/powerpoint/2010/main" val="2787163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35A86E8-3881-BD41-69E0-5F0B444A65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4918509"/>
            <a:ext cx="10113264" cy="1406091"/>
          </a:xfrm>
        </p:spPr>
        <p:txBody>
          <a:bodyPr/>
          <a:lstStyle/>
          <a:p>
            <a:r>
              <a:rPr lang="en-US" i="1" dirty="0">
                <a:latin typeface="+mj-lt"/>
              </a:rPr>
              <a:t>Presented by Team-3</a:t>
            </a:r>
            <a:endParaRPr lang="en-IN" i="1" dirty="0"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372A14-0E26-C808-0F9E-90DDC2F72DF7}"/>
              </a:ext>
            </a:extLst>
          </p:cNvPr>
          <p:cNvSpPr/>
          <p:nvPr/>
        </p:nvSpPr>
        <p:spPr>
          <a:xfrm>
            <a:off x="0" y="0"/>
            <a:ext cx="12192000" cy="4591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Thank You</a:t>
            </a:r>
            <a:endParaRPr lang="en-IN" sz="6600" b="1" i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77348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73F2A1-8B14-9DBC-498A-0EE3F18BFAE4}"/>
              </a:ext>
            </a:extLst>
          </p:cNvPr>
          <p:cNvSpPr txBox="1">
            <a:spLocks/>
          </p:cNvSpPr>
          <p:nvPr/>
        </p:nvSpPr>
        <p:spPr>
          <a:xfrm>
            <a:off x="1435623" y="398987"/>
            <a:ext cx="8305143" cy="5294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22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INDEX</a:t>
            </a:r>
            <a:br>
              <a:rPr lang="en-US" sz="2200" i="1" dirty="0">
                <a:solidFill>
                  <a:srgbClr val="FFFFFF"/>
                </a:solidFill>
                <a:latin typeface="+mj-lt"/>
              </a:rPr>
            </a:br>
            <a:r>
              <a:rPr lang="en-US" sz="22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1.  	</a:t>
            </a:r>
            <a:r>
              <a:rPr lang="en-US" sz="22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Introduction</a:t>
            </a:r>
            <a:br>
              <a:rPr lang="en-US" sz="22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</a:br>
            <a:r>
              <a:rPr lang="en-US" sz="22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	 Lambda</a:t>
            </a:r>
            <a:br>
              <a:rPr lang="en-US" sz="22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</a:br>
            <a:r>
              <a:rPr lang="en-US" sz="22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2. 	Key Features Of AWS Lambda</a:t>
            </a:r>
            <a:br>
              <a:rPr lang="en-US" sz="22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</a:br>
            <a:r>
              <a:rPr lang="en-US" sz="22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3. 	Benefits of AWS Lambda</a:t>
            </a:r>
            <a:br>
              <a:rPr lang="en-US" sz="22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</a:br>
            <a:r>
              <a:rPr lang="en-US" sz="22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4. 	Setup for Creating Lambda Function</a:t>
            </a:r>
            <a:br>
              <a:rPr lang="en-US" sz="22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</a:br>
            <a:r>
              <a:rPr lang="en-US" sz="22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5. 	Configuration Options</a:t>
            </a:r>
            <a:br>
              <a:rPr lang="en-US" sz="22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</a:br>
            <a:r>
              <a:rPr lang="en-US" sz="22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6. 	Code Description and Explanation</a:t>
            </a:r>
            <a:br>
              <a:rPr lang="en-US" sz="22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</a:br>
            <a:r>
              <a:rPr lang="en-US" sz="22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7. 	Lambda Function Code</a:t>
            </a:r>
            <a:br>
              <a:rPr lang="en-US" sz="22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</a:br>
            <a:r>
              <a:rPr lang="en-US" sz="22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8. 	Testing the Function</a:t>
            </a:r>
            <a:br>
              <a:rPr lang="en-US" sz="22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</a:br>
            <a:r>
              <a:rPr lang="en-US" sz="22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9. 	Monitoring</a:t>
            </a:r>
            <a:br>
              <a:rPr lang="en-US" sz="22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</a:br>
            <a:r>
              <a:rPr lang="en-US" sz="2200" i="1" cap="none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10. Conclusion</a:t>
            </a:r>
            <a:endParaRPr lang="en-IN" sz="2200" i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93BFF-5B2F-9AAA-6FC9-AF608B95B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7D11D-B7EB-9D13-244C-E84D5194C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825" y="211835"/>
            <a:ext cx="3517567" cy="676657"/>
          </a:xfrm>
        </p:spPr>
        <p:txBody>
          <a:bodyPr/>
          <a:lstStyle/>
          <a:p>
            <a:r>
              <a:rPr lang="en-US" b="1" i="1" dirty="0"/>
              <a:t>Introduction</a:t>
            </a:r>
            <a:endParaRPr lang="en-IN" b="1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985B5-F709-23BD-0BF4-635045850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AWS Lambda is a 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serverless computing service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 that Amazon Web Services (AWS) provides. It allows you to run code 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without provisioning or managing servers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. AWS Lambda executes your code in response to events and automatically scales based on the number of requests.</a:t>
            </a:r>
            <a:endParaRPr kumimoji="0" lang="en-US" altLang="en-US" sz="2000" b="1" i="1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lt"/>
            </a:endParaRPr>
          </a:p>
          <a:p>
            <a:pPr algn="just">
              <a:lnSpc>
                <a:spcPct val="150000"/>
              </a:lnSpc>
            </a:pPr>
            <a:endParaRPr lang="en-IN" sz="2000" i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2051" name="Picture 3" descr="AWS Lambda monitoring &amp; observability | Dynatrace Hub">
            <a:extLst>
              <a:ext uri="{FF2B5EF4-FFF2-40B4-BE49-F238E27FC236}">
                <a16:creationId xmlns:a16="http://schemas.microsoft.com/office/drawing/2014/main" id="{37FA8096-87EA-EC4B-C231-78CB70649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791" y="22098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FC72EB5-748D-0F6A-7CC0-CE3B000E52A4}"/>
              </a:ext>
            </a:extLst>
          </p:cNvPr>
          <p:cNvSpPr txBox="1">
            <a:spLocks/>
          </p:cNvSpPr>
          <p:nvPr/>
        </p:nvSpPr>
        <p:spPr>
          <a:xfrm>
            <a:off x="1311581" y="1554480"/>
            <a:ext cx="2120056" cy="8737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200" b="1" i="1" dirty="0"/>
              <a:t>Lambda</a:t>
            </a:r>
            <a:endParaRPr lang="en-IN" sz="3200" b="1" i="1" dirty="0"/>
          </a:p>
        </p:txBody>
      </p:sp>
    </p:spTree>
    <p:extLst>
      <p:ext uri="{BB962C8B-B14F-4D97-AF65-F5344CB8AC3E}">
        <p14:creationId xmlns:p14="http://schemas.microsoft.com/office/powerpoint/2010/main" val="2326563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01449-C4BA-FD77-C428-71119BA04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2C4DC-4164-8D4D-4E03-371553D2F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8000" marR="0" lvl="0" indent="-2880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No Server Management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 – AWS handles infrastructure, scaling, and maintenance.</a:t>
            </a:r>
          </a:p>
          <a:p>
            <a:pPr marL="288000" marR="0" lvl="0" indent="-2880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Event-Driven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 – Triggers from AWS services like S3, DynamoDB, API Gateway, etc.</a:t>
            </a:r>
          </a:p>
          <a:p>
            <a:pPr marL="288000" marR="0" lvl="0" indent="-2880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Automatic Scaling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 – Scales up or down based on demand.</a:t>
            </a:r>
          </a:p>
          <a:p>
            <a:pPr marL="288000" marR="0" lvl="0" indent="-2880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Pay-Per-Use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 – You are charged only for the execution time.</a:t>
            </a:r>
          </a:p>
          <a:p>
            <a:pPr marL="288000" marR="0" lvl="0" indent="-2880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Supports Multiple Languages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 – Python, Node.js, Java, C#, Go, Ruby, etc.</a:t>
            </a:r>
          </a:p>
          <a:p>
            <a:pPr marL="288000" indent="-288000" algn="just">
              <a:lnSpc>
                <a:spcPct val="150000"/>
              </a:lnSpc>
            </a:pPr>
            <a:endParaRPr lang="en-IN" sz="2000" i="1" dirty="0">
              <a:solidFill>
                <a:schemeClr val="tx1">
                  <a:lumMod val="85000"/>
                  <a:lumOff val="15000"/>
                </a:schemeClr>
              </a:solidFill>
              <a:latin typeface="Bookman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9B1DC9-ADEE-4F1A-D17E-124903F09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1869440"/>
            <a:ext cx="3644056" cy="175768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b="1" i="1" dirty="0"/>
              <a:t>Key Features of AWS Lambda</a:t>
            </a:r>
            <a:endParaRPr lang="en-IN" sz="3200" b="1" i="1" dirty="0"/>
          </a:p>
        </p:txBody>
      </p:sp>
    </p:spTree>
    <p:extLst>
      <p:ext uri="{BB962C8B-B14F-4D97-AF65-F5344CB8AC3E}">
        <p14:creationId xmlns:p14="http://schemas.microsoft.com/office/powerpoint/2010/main" val="557257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90AD-1042-ED9A-DDFC-F7C0190EE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746" y="2438400"/>
            <a:ext cx="3517567" cy="114808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b="1" i="1" dirty="0"/>
              <a:t>Benefits of AWS Lambda</a:t>
            </a:r>
            <a:endParaRPr lang="en-IN" b="1" i="1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A090A7D-497E-EBD9-6B6E-9807F4A615D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458984" y="479718"/>
            <a:ext cx="6438376" cy="5960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AWS Lambda offers several advantages for developers and businesses: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85000"/>
                  <a:lumOff val="15000"/>
                </a:schemeClr>
              </a:buClr>
              <a:buSzTx/>
              <a:buFont typeface="+mj-lt"/>
              <a:buAutoNum type="arabicPeriod"/>
              <a:tabLst/>
            </a:pPr>
            <a:r>
              <a:rPr kumimoji="0" lang="en-US" altLang="en-US" sz="1600" b="1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No Server Management</a:t>
            </a:r>
            <a:r>
              <a:rPr lang="en-US" altLang="en-US" sz="16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:</a:t>
            </a:r>
            <a:endParaRPr kumimoji="0" lang="en-US" altLang="en-US" sz="1600" i="1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No need to manage servers. AWS handles the infrastructure.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2"/>
              <a:tabLst/>
            </a:pPr>
            <a:r>
              <a:rPr kumimoji="0" lang="en-US" altLang="en-US" sz="1600" b="1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Automatic Scaling:</a:t>
            </a:r>
            <a:endParaRPr kumimoji="0" lang="en-US" altLang="en-US" sz="1600" i="1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Scales based on incoming requests and manages thousands of concurrent executions.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3"/>
              <a:tabLst/>
            </a:pPr>
            <a:r>
              <a:rPr kumimoji="0" lang="en-US" altLang="en-US" sz="1600" b="1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Cost-Effective:</a:t>
            </a:r>
            <a:endParaRPr kumimoji="0" lang="en-US" altLang="en-US" sz="1600" i="1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Pay only for execution time (in milliseconds). Free tier available (1 million requests/month).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4"/>
              <a:tabLst/>
            </a:pPr>
            <a:r>
              <a:rPr kumimoji="0" lang="en-US" altLang="en-US" sz="1600" b="1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High Availability:</a:t>
            </a:r>
            <a:endParaRPr kumimoji="0" lang="en-US" altLang="en-US" sz="1600" i="1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Built-in redundancy across AWS Availability Zones ensures high availability.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5"/>
              <a:tabLst/>
            </a:pPr>
            <a:r>
              <a:rPr kumimoji="0" lang="en-US" altLang="en-US" sz="1600" b="1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Event-Driven Execution: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Triggers from various AWS services, running only on events to minimize costs.</a:t>
            </a:r>
          </a:p>
        </p:txBody>
      </p:sp>
    </p:spTree>
    <p:extLst>
      <p:ext uri="{BB962C8B-B14F-4D97-AF65-F5344CB8AC3E}">
        <p14:creationId xmlns:p14="http://schemas.microsoft.com/office/powerpoint/2010/main" val="1382039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3F5EC-BDF5-9471-20E2-65B57D4DD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6"/>
              <a:tabLst/>
            </a:pP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Supports Multiple Languages:</a:t>
            </a:r>
            <a:endParaRPr kumimoji="0" lang="en-US" altLang="en-US" sz="2000" i="1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Works with languages like Python, Node.js, Java, and more.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7"/>
              <a:tabLst/>
            </a:pP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Security &amp; IAM Integration: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Fine-grained access control and secure execution with VPC integration.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8"/>
              <a:tabLst/>
            </a:pP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Easy Monitoring: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Real-time monitoring with AWS CloudWatch and debugging with X-Ray.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9"/>
              <a:tabLst/>
            </a:pP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Faster Development: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Focus on code without managing infrastructure, integrates with CI/CD pipelines.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10"/>
              <a:tabLst/>
            </a:pP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Seamless AWS Integration:</a:t>
            </a:r>
            <a:endParaRPr kumimoji="0" lang="en-US" altLang="en-US" sz="2000" i="1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1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Works with various AWS services and fits into microservices or serverless applications.</a:t>
            </a:r>
          </a:p>
          <a:p>
            <a:pPr algn="just"/>
            <a:endParaRPr lang="en-I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349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583AF-BABF-457B-0BFD-B8E2B7F21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60" y="2479040"/>
            <a:ext cx="4216400" cy="1214118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3200" b="1" i="1" dirty="0"/>
              <a:t>Setup for Creating Lambda Function</a:t>
            </a:r>
            <a:endParaRPr lang="en-IN" sz="3200" b="1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F6C37-797F-0A9B-D245-49AD83E72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2610" y="236666"/>
            <a:ext cx="5928344" cy="5294757"/>
          </a:xfrm>
        </p:spPr>
        <p:txBody>
          <a:bodyPr>
            <a:normAutofit/>
          </a:bodyPr>
          <a:lstStyle/>
          <a:p>
            <a:pPr marL="457200" indent="-457200">
              <a:spcAft>
                <a:spcPts val="21500"/>
              </a:spcAft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Log in to AWS Console.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Navigate to AWS Lambda service.</a:t>
            </a:r>
          </a:p>
          <a:p>
            <a:endParaRPr lang="en-I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BA7763-C392-AD9F-0C3C-1E6E7B469B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8" t="11853" r="1583" b="7407"/>
          <a:stretch/>
        </p:blipFill>
        <p:spPr>
          <a:xfrm>
            <a:off x="5372610" y="751508"/>
            <a:ext cx="5928344" cy="2516994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97025B28-7907-68F0-5022-608483ABF4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25" t="12225" r="2337" b="12550"/>
          <a:stretch/>
        </p:blipFill>
        <p:spPr>
          <a:xfrm>
            <a:off x="5372610" y="3891280"/>
            <a:ext cx="5928344" cy="262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98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1DE42-0F6D-6B7A-DF56-4D156ED71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0447" y="232979"/>
            <a:ext cx="5928344" cy="5294757"/>
          </a:xfrm>
        </p:spPr>
        <p:txBody>
          <a:bodyPr/>
          <a:lstStyle/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 startAt="3"/>
            </a:pP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Click on 'Create function’.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 startAt="3"/>
            </a:pPr>
            <a:endParaRPr lang="en-US" i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ECE054-7F4B-094B-7F96-4018DE945F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3" t="12354" r="168" b="8727"/>
          <a:stretch/>
        </p:blipFill>
        <p:spPr>
          <a:xfrm>
            <a:off x="5360446" y="705103"/>
            <a:ext cx="5839968" cy="263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084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ADB4E1A-2342-6272-DD3D-957C6929B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Choose: </a:t>
            </a:r>
            <a:r>
              <a:rPr 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'Author from scratch' 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or use a blueprint.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Define function name </a:t>
            </a:r>
            <a:r>
              <a:rPr 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'</a:t>
            </a:r>
            <a:r>
              <a:rPr lang="en-US" b="1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myLambdaFunction</a:t>
            </a:r>
            <a:r>
              <a:rPr 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'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.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Select runtime </a:t>
            </a:r>
            <a:r>
              <a:rPr lang="en-US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(Python, Node.js, Java, etc.)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.</a:t>
            </a:r>
          </a:p>
          <a:p>
            <a:endParaRPr lang="en-IN" i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D5BE68E-3059-F4D4-C243-CC087F963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1760" y="1788162"/>
            <a:ext cx="4958080" cy="16408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b="1" i="1" dirty="0"/>
              <a:t>Configuration Options</a:t>
            </a:r>
            <a:endParaRPr lang="en-IN" sz="3200" b="1" i="1" dirty="0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6BC0C7B-66D9-52D8-8902-61A378E3AD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3" t="11440" r="2704" b="6288"/>
          <a:stretch/>
        </p:blipFill>
        <p:spPr>
          <a:xfrm>
            <a:off x="5458984" y="2733041"/>
            <a:ext cx="5689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5650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80AA9D2D-EE59-4148-A11E-A51EEE828B28}" vid="{AEAFD717-D3C8-4034-8F7E-D5220B0CCEB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4F4D41-822D-40F2-A7AC-E4E6CB36CA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9DAD249-BF80-48EF-9AFB-36A11BCDC2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A59D56-2157-4202-9D02-F44E447A2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{98DEC621-E6AD-40DC-9313-2FA90B78C72E}tf56160789_win32</Template>
  <TotalTime>427</TotalTime>
  <Words>788</Words>
  <Application>Microsoft Office PowerPoint</Application>
  <PresentationFormat>Widescreen</PresentationFormat>
  <Paragraphs>94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Bookman</vt:lpstr>
      <vt:lpstr>Bookman Old Style</vt:lpstr>
      <vt:lpstr>Calibri</vt:lpstr>
      <vt:lpstr>Franklin Gothic Book</vt:lpstr>
      <vt:lpstr>Wingdings</vt:lpstr>
      <vt:lpstr>Custom</vt:lpstr>
      <vt:lpstr>Lambda Function in Manual</vt:lpstr>
      <vt:lpstr>PowerPoint Presentation</vt:lpstr>
      <vt:lpstr>Introduction</vt:lpstr>
      <vt:lpstr>Key Features of AWS Lambda</vt:lpstr>
      <vt:lpstr>Benefits of AWS Lambda</vt:lpstr>
      <vt:lpstr>PowerPoint Presentation</vt:lpstr>
      <vt:lpstr>Setup for Creating Lambda Function</vt:lpstr>
      <vt:lpstr>PowerPoint Presentation</vt:lpstr>
      <vt:lpstr>Configuration Options</vt:lpstr>
      <vt:lpstr>PowerPoint Presentation</vt:lpstr>
      <vt:lpstr>PowerPoint Presentation</vt:lpstr>
      <vt:lpstr>Code Description and Explanation</vt:lpstr>
      <vt:lpstr>PowerPoint Presentation</vt:lpstr>
      <vt:lpstr>Lambda Function Code</vt:lpstr>
      <vt:lpstr>Testing the Function</vt:lpstr>
      <vt:lpstr>Monitoring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KV Prem Kumar</dc:creator>
  <cp:lastModifiedBy>KV Prem Kumar</cp:lastModifiedBy>
  <cp:revision>2</cp:revision>
  <dcterms:created xsi:type="dcterms:W3CDTF">2025-02-14T05:51:46Z</dcterms:created>
  <dcterms:modified xsi:type="dcterms:W3CDTF">2025-02-14T12:58:57Z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